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Myriad Arabic" charset="1" panose="01010101010101010101"/>
      <p:regular r:id="rId14"/>
    </p:embeddedFont>
    <p:embeddedFont>
      <p:font typeface="Berkshire Swash" charset="1" panose="02000505000000020003"/>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2.png>
</file>

<file path=ppt/media/image3.sv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7325038" y="5329369"/>
            <a:ext cx="7315200" cy="694944"/>
          </a:xfrm>
          <a:custGeom>
            <a:avLst/>
            <a:gdLst/>
            <a:ahLst/>
            <a:cxnLst/>
            <a:rect r="r" b="b" t="t" l="l"/>
            <a:pathLst>
              <a:path h="694944" w="7315200">
                <a:moveTo>
                  <a:pt x="0" y="0"/>
                </a:moveTo>
                <a:lnTo>
                  <a:pt x="7315200" y="0"/>
                </a:lnTo>
                <a:lnTo>
                  <a:pt x="7315200" y="694944"/>
                </a:lnTo>
                <a:lnTo>
                  <a:pt x="0" y="694944"/>
                </a:lnTo>
                <a:lnTo>
                  <a:pt x="0" y="0"/>
                </a:lnTo>
                <a:close/>
              </a:path>
            </a:pathLst>
          </a:custGeom>
          <a:blipFill>
            <a:blip r:embed="rId3">
              <a:alphaModFix amt="8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265116" y="4097471"/>
            <a:ext cx="9435044" cy="1098548"/>
          </a:xfrm>
          <a:prstGeom prst="rect">
            <a:avLst/>
          </a:prstGeom>
        </p:spPr>
        <p:txBody>
          <a:bodyPr anchor="t" rtlCol="false" tIns="0" lIns="0" bIns="0" rIns="0">
            <a:spAutoFit/>
          </a:bodyPr>
          <a:lstStyle/>
          <a:p>
            <a:pPr algn="ctr">
              <a:lnSpc>
                <a:spcPts val="8225"/>
              </a:lnSpc>
              <a:spcBef>
                <a:spcPct val="0"/>
              </a:spcBef>
            </a:pPr>
            <a:r>
              <a:rPr lang="en-US" sz="5875">
                <a:solidFill>
                  <a:srgbClr val="444E41"/>
                </a:solidFill>
                <a:latin typeface="Myriad Arabic"/>
                <a:ea typeface="Myriad Arabic"/>
                <a:cs typeface="Myriad Arabic"/>
                <a:sym typeface="Myriad Arabic"/>
              </a:rPr>
              <a:t>DIN KÜLTÜRÜ VE AHLAK BILGISI 12.SINIF</a:t>
            </a:r>
          </a:p>
        </p:txBody>
      </p:sp>
      <p:sp>
        <p:nvSpPr>
          <p:cNvPr name="TextBox 5" id="5"/>
          <p:cNvSpPr txBox="true"/>
          <p:nvPr/>
        </p:nvSpPr>
        <p:spPr>
          <a:xfrm rot="0">
            <a:off x="6265116" y="2697107"/>
            <a:ext cx="9435044" cy="1475034"/>
          </a:xfrm>
          <a:prstGeom prst="rect">
            <a:avLst/>
          </a:prstGeom>
        </p:spPr>
        <p:txBody>
          <a:bodyPr anchor="t" rtlCol="false" tIns="0" lIns="0" bIns="0" rIns="0">
            <a:spAutoFit/>
          </a:bodyPr>
          <a:lstStyle/>
          <a:p>
            <a:pPr algn="ctr">
              <a:lnSpc>
                <a:spcPts val="12148"/>
              </a:lnSpc>
              <a:spcBef>
                <a:spcPct val="0"/>
              </a:spcBef>
            </a:pPr>
            <a:r>
              <a:rPr lang="en-US" sz="8677">
                <a:solidFill>
                  <a:srgbClr val="444E41"/>
                </a:solidFill>
                <a:latin typeface="Berkshire Swash"/>
                <a:ea typeface="Berkshire Swash"/>
                <a:cs typeface="Berkshire Swash"/>
                <a:sym typeface="Berkshire Swash"/>
              </a:rPr>
              <a:t>V</a:t>
            </a:r>
            <a:r>
              <a:rPr lang="en-US" sz="8677">
                <a:solidFill>
                  <a:srgbClr val="444E41"/>
                </a:solidFill>
                <a:latin typeface="Berkshire Swash"/>
                <a:ea typeface="Berkshire Swash"/>
                <a:cs typeface="Berkshire Swash"/>
                <a:sym typeface="Berkshire Swash"/>
              </a:rPr>
              <a:t>ahiy ve Akıl</a:t>
            </a:r>
          </a:p>
        </p:txBody>
      </p:sp>
      <p:sp>
        <p:nvSpPr>
          <p:cNvPr name="TextBox 6" id="6"/>
          <p:cNvSpPr txBox="true"/>
          <p:nvPr/>
        </p:nvSpPr>
        <p:spPr>
          <a:xfrm rot="0">
            <a:off x="7739850" y="6249127"/>
            <a:ext cx="6716038" cy="921244"/>
          </a:xfrm>
          <a:prstGeom prst="rect">
            <a:avLst/>
          </a:prstGeom>
        </p:spPr>
        <p:txBody>
          <a:bodyPr anchor="t" rtlCol="false" tIns="0" lIns="0" bIns="0" rIns="0">
            <a:spAutoFit/>
          </a:bodyPr>
          <a:lstStyle/>
          <a:p>
            <a:pPr algn="ctr">
              <a:lnSpc>
                <a:spcPts val="6972"/>
              </a:lnSpc>
              <a:spcBef>
                <a:spcPct val="0"/>
              </a:spcBef>
            </a:pPr>
            <a:r>
              <a:rPr lang="en-US" sz="4980">
                <a:solidFill>
                  <a:srgbClr val="444E41"/>
                </a:solidFill>
                <a:latin typeface="Myriad Arabic"/>
                <a:ea typeface="Myriad Arabic"/>
                <a:cs typeface="Myriad Arabic"/>
                <a:sym typeface="Myriad Arabic"/>
              </a:rPr>
              <a:t>Hazırlayan Sıla Feryal SALMAN 312</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150316" y="1784701"/>
            <a:ext cx="11301058" cy="1193800"/>
          </a:xfrm>
          <a:prstGeom prst="rect">
            <a:avLst/>
          </a:prstGeom>
        </p:spPr>
        <p:txBody>
          <a:bodyPr anchor="t" rtlCol="false" tIns="0" lIns="0" bIns="0" rIns="0">
            <a:spAutoFit/>
          </a:bodyPr>
          <a:lstStyle/>
          <a:p>
            <a:pPr algn="ctr">
              <a:lnSpc>
                <a:spcPts val="9800"/>
              </a:lnSpc>
              <a:spcBef>
                <a:spcPct val="0"/>
              </a:spcBef>
            </a:pPr>
            <a:r>
              <a:rPr lang="en-US" sz="7000">
                <a:solidFill>
                  <a:srgbClr val="444E41"/>
                </a:solidFill>
                <a:latin typeface="Berkshire Swash"/>
                <a:ea typeface="Berkshire Swash"/>
                <a:cs typeface="Berkshire Swash"/>
                <a:sym typeface="Berkshire Swash"/>
              </a:rPr>
              <a:t>Vahiy Ne</a:t>
            </a:r>
            <a:r>
              <a:rPr lang="en-US" sz="7000">
                <a:solidFill>
                  <a:srgbClr val="444E41"/>
                </a:solidFill>
                <a:latin typeface="Berkshire Swash"/>
                <a:ea typeface="Berkshire Swash"/>
                <a:cs typeface="Berkshire Swash"/>
                <a:sym typeface="Berkshire Swash"/>
              </a:rPr>
              <a:t>dir?</a:t>
            </a:r>
          </a:p>
        </p:txBody>
      </p:sp>
      <p:sp>
        <p:nvSpPr>
          <p:cNvPr name="TextBox 4" id="4"/>
          <p:cNvSpPr txBox="true"/>
          <p:nvPr/>
        </p:nvSpPr>
        <p:spPr>
          <a:xfrm rot="0">
            <a:off x="1773196" y="3782396"/>
            <a:ext cx="13088029" cy="2983556"/>
          </a:xfrm>
          <a:prstGeom prst="rect">
            <a:avLst/>
          </a:prstGeom>
        </p:spPr>
        <p:txBody>
          <a:bodyPr anchor="t" rtlCol="false" tIns="0" lIns="0" bIns="0" rIns="0">
            <a:spAutoFit/>
          </a:bodyPr>
          <a:lstStyle/>
          <a:p>
            <a:pPr algn="l">
              <a:lnSpc>
                <a:spcPts val="4608"/>
              </a:lnSpc>
            </a:pPr>
            <a:r>
              <a:rPr lang="en-US" sz="4042">
                <a:solidFill>
                  <a:srgbClr val="444E41"/>
                </a:solidFill>
                <a:latin typeface="Myriad Arabic"/>
                <a:ea typeface="Myriad Arabic"/>
                <a:cs typeface="Myriad Arabic"/>
                <a:sym typeface="Myriad Arabic"/>
              </a:rPr>
              <a:t>Vahiy, Allah'ın p</a:t>
            </a:r>
            <a:r>
              <a:rPr lang="en-US" sz="4042">
                <a:solidFill>
                  <a:srgbClr val="444E41"/>
                </a:solidFill>
                <a:latin typeface="Myriad Arabic"/>
                <a:ea typeface="Myriad Arabic"/>
                <a:cs typeface="Myriad Arabic"/>
                <a:sym typeface="Myriad Arabic"/>
              </a:rPr>
              <a:t>eygamberlere ilettiği buyruk veya düşüncelerdir İslam inancında vahiy yalnızca peygamberlere gelir ve Cebrail aracılığıyla iletilir Vahiy ile gelen sözlerin tamamı Allah'a ait kabul edilir; kutsal kitaplar bu vahiylerin derlenmiş hâlidir Vahyin temel amacı insanları uyarmak, doğru inanç esaslarını ve iyi, doğru, güzel olanı öğretmektir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815390" y="2518347"/>
            <a:ext cx="11301058" cy="1193800"/>
          </a:xfrm>
          <a:prstGeom prst="rect">
            <a:avLst/>
          </a:prstGeom>
        </p:spPr>
        <p:txBody>
          <a:bodyPr anchor="t" rtlCol="false" tIns="0" lIns="0" bIns="0" rIns="0">
            <a:spAutoFit/>
          </a:bodyPr>
          <a:lstStyle/>
          <a:p>
            <a:pPr algn="ctr">
              <a:lnSpc>
                <a:spcPts val="9800"/>
              </a:lnSpc>
              <a:spcBef>
                <a:spcPct val="0"/>
              </a:spcBef>
            </a:pPr>
            <a:r>
              <a:rPr lang="en-US" sz="7000">
                <a:solidFill>
                  <a:srgbClr val="444E41"/>
                </a:solidFill>
                <a:latin typeface="Berkshire Swash"/>
                <a:ea typeface="Berkshire Swash"/>
                <a:cs typeface="Berkshire Swash"/>
                <a:sym typeface="Berkshire Swash"/>
              </a:rPr>
              <a:t>V</a:t>
            </a:r>
            <a:r>
              <a:rPr lang="en-US" sz="7000">
                <a:solidFill>
                  <a:srgbClr val="444E41"/>
                </a:solidFill>
                <a:latin typeface="Berkshire Swash"/>
                <a:ea typeface="Berkshire Swash"/>
                <a:cs typeface="Berkshire Swash"/>
                <a:sym typeface="Berkshire Swash"/>
              </a:rPr>
              <a:t>ahiy Çeşitleri </a:t>
            </a:r>
          </a:p>
        </p:txBody>
      </p:sp>
      <p:sp>
        <p:nvSpPr>
          <p:cNvPr name="TextBox 4" id="4"/>
          <p:cNvSpPr txBox="true"/>
          <p:nvPr/>
        </p:nvSpPr>
        <p:spPr>
          <a:xfrm rot="0">
            <a:off x="2253983" y="3992422"/>
            <a:ext cx="11277101" cy="3222519"/>
          </a:xfrm>
          <a:prstGeom prst="rect">
            <a:avLst/>
          </a:prstGeom>
        </p:spPr>
        <p:txBody>
          <a:bodyPr anchor="t" rtlCol="false" tIns="0" lIns="0" bIns="0" rIns="0">
            <a:spAutoFit/>
          </a:bodyPr>
          <a:lstStyle/>
          <a:p>
            <a:pPr algn="ctr">
              <a:lnSpc>
                <a:spcPts val="5080"/>
              </a:lnSpc>
              <a:spcBef>
                <a:spcPct val="0"/>
              </a:spcBef>
            </a:pPr>
            <a:r>
              <a:rPr lang="en-US" sz="3629">
                <a:solidFill>
                  <a:srgbClr val="444E41"/>
                </a:solidFill>
                <a:latin typeface="Myriad Arabic"/>
                <a:ea typeface="Myriad Arabic"/>
                <a:cs typeface="Myriad Arabic"/>
                <a:sym typeface="Myriad Arabic"/>
              </a:rPr>
              <a:t>Eh</a:t>
            </a:r>
            <a:r>
              <a:rPr lang="en-US" sz="3629">
                <a:solidFill>
                  <a:srgbClr val="444E41"/>
                </a:solidFill>
                <a:latin typeface="Myriad Arabic"/>
                <a:ea typeface="Myriad Arabic"/>
                <a:cs typeface="Myriad Arabic"/>
                <a:sym typeface="Myriad Arabic"/>
              </a:rPr>
              <a:t>l i Sünnet geleneğinde vahiy ikiye ayrılır: ‑ </a:t>
            </a:r>
          </a:p>
          <a:p>
            <a:pPr algn="ctr">
              <a:lnSpc>
                <a:spcPts val="5080"/>
              </a:lnSpc>
              <a:spcBef>
                <a:spcPct val="0"/>
              </a:spcBef>
            </a:pPr>
            <a:r>
              <a:rPr lang="en-US" sz="3629">
                <a:solidFill>
                  <a:srgbClr val="444E41"/>
                </a:solidFill>
                <a:latin typeface="Myriad Arabic"/>
                <a:ea typeface="Myriad Arabic"/>
                <a:cs typeface="Myriad Arabic"/>
                <a:sym typeface="Myriad Arabic"/>
              </a:rPr>
              <a:t>• Vahy i Metlüv: Kur'ân'ı oluşturan âyetler; lafzı ve ‑ manası Allah'a aittir </a:t>
            </a:r>
          </a:p>
          <a:p>
            <a:pPr algn="ctr">
              <a:lnSpc>
                <a:spcPts val="5080"/>
              </a:lnSpc>
              <a:spcBef>
                <a:spcPct val="0"/>
              </a:spcBef>
            </a:pPr>
            <a:r>
              <a:rPr lang="en-US" sz="3629">
                <a:solidFill>
                  <a:srgbClr val="444E41"/>
                </a:solidFill>
                <a:latin typeface="Myriad Arabic"/>
                <a:ea typeface="Myriad Arabic"/>
                <a:cs typeface="Myriad Arabic"/>
                <a:sym typeface="Myriad Arabic"/>
              </a:rPr>
              <a:t>• Vahy i Gayri Metlüv: Lafzı Peygamber'e ait olan fakat ‑ anlamı ilâhî olan vahiy; hadislerle aktarılır Her iki vahiy de dinî bilgilerin kaynağıdır; Kur'an tilâvet edilirken vahy i metlüv okunur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TextBox 3" id="3"/>
          <p:cNvSpPr txBox="true"/>
          <p:nvPr/>
        </p:nvSpPr>
        <p:spPr>
          <a:xfrm rot="0">
            <a:off x="4973260" y="1641161"/>
            <a:ext cx="11301058" cy="1193800"/>
          </a:xfrm>
          <a:prstGeom prst="rect">
            <a:avLst/>
          </a:prstGeom>
        </p:spPr>
        <p:txBody>
          <a:bodyPr anchor="t" rtlCol="false" tIns="0" lIns="0" bIns="0" rIns="0">
            <a:spAutoFit/>
          </a:bodyPr>
          <a:lstStyle/>
          <a:p>
            <a:pPr algn="ctr">
              <a:lnSpc>
                <a:spcPts val="9800"/>
              </a:lnSpc>
              <a:spcBef>
                <a:spcPct val="0"/>
              </a:spcBef>
            </a:pPr>
            <a:r>
              <a:rPr lang="en-US" sz="7000">
                <a:solidFill>
                  <a:srgbClr val="444E41"/>
                </a:solidFill>
                <a:latin typeface="Berkshire Swash"/>
                <a:ea typeface="Berkshire Swash"/>
                <a:cs typeface="Berkshire Swash"/>
                <a:sym typeface="Berkshire Swash"/>
              </a:rPr>
              <a:t>Akı</a:t>
            </a:r>
            <a:r>
              <a:rPr lang="en-US" sz="7000">
                <a:solidFill>
                  <a:srgbClr val="444E41"/>
                </a:solidFill>
                <a:latin typeface="Berkshire Swash"/>
                <a:ea typeface="Berkshire Swash"/>
                <a:cs typeface="Berkshire Swash"/>
                <a:sym typeface="Berkshire Swash"/>
              </a:rPr>
              <a:t>l Nedir?</a:t>
            </a:r>
          </a:p>
        </p:txBody>
      </p:sp>
      <p:sp>
        <p:nvSpPr>
          <p:cNvPr name="TextBox 4" id="4"/>
          <p:cNvSpPr txBox="true"/>
          <p:nvPr/>
        </p:nvSpPr>
        <p:spPr>
          <a:xfrm rot="0">
            <a:off x="5580569" y="3920933"/>
            <a:ext cx="11438887" cy="3795334"/>
          </a:xfrm>
          <a:prstGeom prst="rect">
            <a:avLst/>
          </a:prstGeom>
        </p:spPr>
        <p:txBody>
          <a:bodyPr anchor="t" rtlCol="false" tIns="0" lIns="0" bIns="0" rIns="0">
            <a:spAutoFit/>
          </a:bodyPr>
          <a:lstStyle/>
          <a:p>
            <a:pPr algn="ctr">
              <a:lnSpc>
                <a:spcPts val="4930"/>
              </a:lnSpc>
            </a:pPr>
            <a:r>
              <a:rPr lang="en-US" sz="4325">
                <a:solidFill>
                  <a:srgbClr val="444E41"/>
                </a:solidFill>
                <a:latin typeface="Myriad Arabic"/>
                <a:ea typeface="Myriad Arabic"/>
                <a:cs typeface="Myriad Arabic"/>
                <a:sym typeface="Myriad Arabic"/>
              </a:rPr>
              <a:t>Akıl; log</a:t>
            </a:r>
            <a:r>
              <a:rPr lang="en-US" sz="4325">
                <a:solidFill>
                  <a:srgbClr val="444E41"/>
                </a:solidFill>
                <a:latin typeface="Myriad Arabic"/>
                <a:ea typeface="Myriad Arabic"/>
                <a:cs typeface="Myriad Arabic"/>
                <a:sym typeface="Myriad Arabic"/>
              </a:rPr>
              <a:t>os, intellectus, ratio olarak da adlandırılan düşünme gücüdür Kant'a göre akıl, fenomenler arasındaki benzerliklerden kurallar çıkarma yeteneğidir Dar anlamda akıl, anlama, kavrama ve hükme varma kapasitesidir; kavramlar arasında bağ kurar Akl ı selîm, herkesin doğal olarak sahip olduğu ancak ‑ yöntemli kullanılması gereken sağduyudur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230060" y="2071780"/>
            <a:ext cx="11301058" cy="1193800"/>
          </a:xfrm>
          <a:prstGeom prst="rect">
            <a:avLst/>
          </a:prstGeom>
        </p:spPr>
        <p:txBody>
          <a:bodyPr anchor="t" rtlCol="false" tIns="0" lIns="0" bIns="0" rIns="0">
            <a:spAutoFit/>
          </a:bodyPr>
          <a:lstStyle/>
          <a:p>
            <a:pPr algn="ctr">
              <a:lnSpc>
                <a:spcPts val="9800"/>
              </a:lnSpc>
              <a:spcBef>
                <a:spcPct val="0"/>
              </a:spcBef>
            </a:pPr>
            <a:r>
              <a:rPr lang="en-US" sz="7000">
                <a:solidFill>
                  <a:srgbClr val="E7E6D9"/>
                </a:solidFill>
                <a:latin typeface="Berkshire Swash"/>
                <a:ea typeface="Berkshire Swash"/>
                <a:cs typeface="Berkshire Swash"/>
                <a:sym typeface="Berkshire Swash"/>
              </a:rPr>
              <a:t>İslam'da Aklı</a:t>
            </a:r>
            <a:r>
              <a:rPr lang="en-US" sz="7000">
                <a:solidFill>
                  <a:srgbClr val="E7E6D9"/>
                </a:solidFill>
                <a:latin typeface="Berkshire Swash"/>
                <a:ea typeface="Berkshire Swash"/>
                <a:cs typeface="Berkshire Swash"/>
                <a:sym typeface="Berkshire Swash"/>
              </a:rPr>
              <a:t>n Yeri</a:t>
            </a:r>
          </a:p>
        </p:txBody>
      </p:sp>
      <p:sp>
        <p:nvSpPr>
          <p:cNvPr name="TextBox 4" id="4"/>
          <p:cNvSpPr txBox="true"/>
          <p:nvPr/>
        </p:nvSpPr>
        <p:spPr>
          <a:xfrm rot="0">
            <a:off x="2230060" y="3906254"/>
            <a:ext cx="11301058" cy="1156970"/>
          </a:xfrm>
          <a:prstGeom prst="rect">
            <a:avLst/>
          </a:prstGeom>
        </p:spPr>
        <p:txBody>
          <a:bodyPr anchor="t" rtlCol="false" tIns="0" lIns="0" bIns="0" rIns="0">
            <a:spAutoFit/>
          </a:bodyPr>
          <a:lstStyle/>
          <a:p>
            <a:pPr algn="just" marL="690877" indent="-345439" lvl="1">
              <a:lnSpc>
                <a:spcPts val="4479"/>
              </a:lnSpc>
              <a:buFont typeface="Arial"/>
              <a:buChar char="•"/>
            </a:pPr>
            <a:r>
              <a:rPr lang="en-US" sz="3199">
                <a:solidFill>
                  <a:srgbClr val="E7E6D9"/>
                </a:solidFill>
                <a:latin typeface="Myriad Arabic"/>
                <a:ea typeface="Myriad Arabic"/>
                <a:cs typeface="Myriad Arabic"/>
                <a:sym typeface="Myriad Arabic"/>
              </a:rPr>
              <a:t>İ</a:t>
            </a:r>
            <a:r>
              <a:rPr lang="en-US" sz="3199">
                <a:solidFill>
                  <a:srgbClr val="E7E6D9"/>
                </a:solidFill>
                <a:latin typeface="Myriad Arabic"/>
                <a:ea typeface="Myriad Arabic"/>
                <a:cs typeface="Myriad Arabic"/>
                <a:sym typeface="Myriad Arabic"/>
              </a:rPr>
              <a:t>slam düşüncesinde bilgi kaynakları: selim akıl, sahih vahiy ve sağlıklı duyular </a:t>
            </a:r>
          </a:p>
          <a:p>
            <a:pPr algn="just" marL="690877" indent="-345439" lvl="1">
              <a:lnSpc>
                <a:spcPts val="4479"/>
              </a:lnSpc>
              <a:buFont typeface="Arial"/>
              <a:buChar char="•"/>
            </a:pPr>
            <a:r>
              <a:rPr lang="en-US" sz="3199">
                <a:solidFill>
                  <a:srgbClr val="E7E6D9"/>
                </a:solidFill>
                <a:latin typeface="Myriad Arabic"/>
                <a:ea typeface="Myriad Arabic"/>
                <a:cs typeface="Myriad Arabic"/>
                <a:sym typeface="Myriad Arabic"/>
              </a:rPr>
              <a:t>Akıl, Allah'ın varlığını ve bazı ahlâkî ilkeleri vahiy olmaksızın kavrayabilir </a:t>
            </a:r>
          </a:p>
        </p:txBody>
      </p:sp>
      <p:sp>
        <p:nvSpPr>
          <p:cNvPr name="TextBox 5" id="5"/>
          <p:cNvSpPr txBox="true"/>
          <p:nvPr/>
        </p:nvSpPr>
        <p:spPr>
          <a:xfrm rot="0">
            <a:off x="2230060" y="5711559"/>
            <a:ext cx="11301058" cy="2280920"/>
          </a:xfrm>
          <a:prstGeom prst="rect">
            <a:avLst/>
          </a:prstGeom>
        </p:spPr>
        <p:txBody>
          <a:bodyPr anchor="t" rtlCol="false" tIns="0" lIns="0" bIns="0" rIns="0">
            <a:spAutoFit/>
          </a:bodyPr>
          <a:lstStyle/>
          <a:p>
            <a:pPr algn="just" marL="690877" indent="-345439" lvl="1">
              <a:lnSpc>
                <a:spcPts val="4479"/>
              </a:lnSpc>
              <a:buFont typeface="Arial"/>
              <a:buChar char="•"/>
            </a:pPr>
            <a:r>
              <a:rPr lang="en-US" sz="3199">
                <a:solidFill>
                  <a:srgbClr val="E7E6D9"/>
                </a:solidFill>
                <a:latin typeface="Myriad Arabic"/>
                <a:ea typeface="Myriad Arabic"/>
                <a:cs typeface="Myriad Arabic"/>
                <a:sym typeface="Myriad Arabic"/>
              </a:rPr>
              <a:t>K</a:t>
            </a:r>
            <a:r>
              <a:rPr lang="en-US" sz="3199">
                <a:solidFill>
                  <a:srgbClr val="E7E6D9"/>
                </a:solidFill>
                <a:latin typeface="Myriad Arabic"/>
                <a:ea typeface="Myriad Arabic"/>
                <a:cs typeface="Myriad Arabic"/>
                <a:sym typeface="Myriad Arabic"/>
              </a:rPr>
              <a:t>ur'ân'da aklın kullanılmasını teşvik eden pek çok âyet bulunur; tefekkür, tedebbür ve akletmek emredilir</a:t>
            </a:r>
          </a:p>
          <a:p>
            <a:pPr algn="just" marL="690877" indent="-345439" lvl="1">
              <a:lnSpc>
                <a:spcPts val="4479"/>
              </a:lnSpc>
              <a:buFont typeface="Arial"/>
              <a:buChar char="•"/>
            </a:pPr>
            <a:r>
              <a:rPr lang="en-US" sz="3199">
                <a:solidFill>
                  <a:srgbClr val="E7E6D9"/>
                </a:solidFill>
                <a:latin typeface="Myriad Arabic"/>
                <a:ea typeface="Myriad Arabic"/>
                <a:cs typeface="Myriad Arabic"/>
                <a:sym typeface="Myriad Arabic"/>
              </a:rPr>
              <a:t> Sağlam akıl, hatalı inançlarla hurafeyi ayırt eder; vahiy ise aklın ulaşamayacağı hususlarda rehberlik eder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TextBox 3" id="3"/>
          <p:cNvSpPr txBox="true"/>
          <p:nvPr/>
        </p:nvSpPr>
        <p:spPr>
          <a:xfrm rot="0">
            <a:off x="1028700" y="1497621"/>
            <a:ext cx="7439844" cy="1193800"/>
          </a:xfrm>
          <a:prstGeom prst="rect">
            <a:avLst/>
          </a:prstGeom>
        </p:spPr>
        <p:txBody>
          <a:bodyPr anchor="t" rtlCol="false" tIns="0" lIns="0" bIns="0" rIns="0">
            <a:spAutoFit/>
          </a:bodyPr>
          <a:lstStyle/>
          <a:p>
            <a:pPr algn="l">
              <a:lnSpc>
                <a:spcPts val="9800"/>
              </a:lnSpc>
              <a:spcBef>
                <a:spcPct val="0"/>
              </a:spcBef>
            </a:pPr>
            <a:r>
              <a:rPr lang="en-US" sz="7000">
                <a:solidFill>
                  <a:srgbClr val="E7E6D9"/>
                </a:solidFill>
                <a:latin typeface="Berkshire Swash"/>
                <a:ea typeface="Berkshire Swash"/>
                <a:cs typeface="Berkshire Swash"/>
                <a:sym typeface="Berkshire Swash"/>
              </a:rPr>
              <a:t>Vahiy–Akıl</a:t>
            </a:r>
            <a:r>
              <a:rPr lang="en-US" sz="7000">
                <a:solidFill>
                  <a:srgbClr val="E7E6D9"/>
                </a:solidFill>
                <a:latin typeface="Berkshire Swash"/>
                <a:ea typeface="Berkshire Swash"/>
                <a:cs typeface="Berkshire Swash"/>
                <a:sym typeface="Berkshire Swash"/>
              </a:rPr>
              <a:t> İlişkisi</a:t>
            </a:r>
          </a:p>
        </p:txBody>
      </p:sp>
      <p:sp>
        <p:nvSpPr>
          <p:cNvPr name="TextBox 4" id="4"/>
          <p:cNvSpPr txBox="true"/>
          <p:nvPr/>
        </p:nvSpPr>
        <p:spPr>
          <a:xfrm rot="0">
            <a:off x="3486672" y="3924516"/>
            <a:ext cx="13481553" cy="3670263"/>
          </a:xfrm>
          <a:prstGeom prst="rect">
            <a:avLst/>
          </a:prstGeom>
        </p:spPr>
        <p:txBody>
          <a:bodyPr anchor="t" rtlCol="false" tIns="0" lIns="0" bIns="0" rIns="0">
            <a:spAutoFit/>
          </a:bodyPr>
          <a:lstStyle/>
          <a:p>
            <a:pPr algn="just" marL="0" indent="0" lvl="0">
              <a:lnSpc>
                <a:spcPts val="4744"/>
              </a:lnSpc>
              <a:spcBef>
                <a:spcPct val="0"/>
              </a:spcBef>
            </a:pPr>
            <a:r>
              <a:rPr lang="en-US" sz="4161">
                <a:solidFill>
                  <a:srgbClr val="E7E6D9"/>
                </a:solidFill>
                <a:latin typeface="Myriad Arabic"/>
                <a:ea typeface="Myriad Arabic"/>
                <a:cs typeface="Myriad Arabic"/>
                <a:sym typeface="Myriad Arabic"/>
              </a:rPr>
              <a:t>Vahiy ve akıl çatışmaz; her ikisi de Hakikat'e götüren iki yol olarak kabul edilir Vahiy, akla hitap eden bir mesajdır; akıl vahyi anlamak, yorumlamak ve uygulamakla yükümlüdür Selim akıl ile sahih vahiy arasında görülen bir çelişki, ya aklın yanlış kullanımından ya da vahyin yanlış anlaşılmasından kaynaklanır Çok sayıda İslâm âlimi, akılla vahyin işbirliğini savunmuş; bilimi, sanatı ve estetiği teşvik eden bir din anlayışı geliştirmiştir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150316" y="1609263"/>
            <a:ext cx="10753600" cy="1193800"/>
          </a:xfrm>
          <a:prstGeom prst="rect">
            <a:avLst/>
          </a:prstGeom>
        </p:spPr>
        <p:txBody>
          <a:bodyPr anchor="t" rtlCol="false" tIns="0" lIns="0" bIns="0" rIns="0">
            <a:spAutoFit/>
          </a:bodyPr>
          <a:lstStyle/>
          <a:p>
            <a:pPr algn="ctr">
              <a:lnSpc>
                <a:spcPts val="9800"/>
              </a:lnSpc>
              <a:spcBef>
                <a:spcPct val="0"/>
              </a:spcBef>
            </a:pPr>
            <a:r>
              <a:rPr lang="en-US" sz="7000">
                <a:solidFill>
                  <a:srgbClr val="E7E6D9"/>
                </a:solidFill>
                <a:latin typeface="Berkshire Swash"/>
                <a:ea typeface="Berkshire Swash"/>
                <a:cs typeface="Berkshire Swash"/>
                <a:sym typeface="Berkshire Swash"/>
              </a:rPr>
              <a:t>Tarihî Yakl</a:t>
            </a:r>
            <a:r>
              <a:rPr lang="en-US" sz="7000">
                <a:solidFill>
                  <a:srgbClr val="E7E6D9"/>
                </a:solidFill>
                <a:latin typeface="Berkshire Swash"/>
                <a:ea typeface="Berkshire Swash"/>
                <a:cs typeface="Berkshire Swash"/>
                <a:sym typeface="Berkshire Swash"/>
              </a:rPr>
              <a:t>aşımlar </a:t>
            </a:r>
          </a:p>
        </p:txBody>
      </p:sp>
      <p:sp>
        <p:nvSpPr>
          <p:cNvPr name="TextBox 4" id="4"/>
          <p:cNvSpPr txBox="true"/>
          <p:nvPr/>
        </p:nvSpPr>
        <p:spPr>
          <a:xfrm rot="0">
            <a:off x="1494817" y="4670136"/>
            <a:ext cx="13485718" cy="2119776"/>
          </a:xfrm>
          <a:prstGeom prst="rect">
            <a:avLst/>
          </a:prstGeom>
        </p:spPr>
        <p:txBody>
          <a:bodyPr anchor="t" rtlCol="false" tIns="0" lIns="0" bIns="0" rIns="0">
            <a:spAutoFit/>
          </a:bodyPr>
          <a:lstStyle/>
          <a:p>
            <a:pPr algn="l">
              <a:lnSpc>
                <a:spcPts val="4002"/>
              </a:lnSpc>
            </a:pPr>
            <a:r>
              <a:rPr lang="en-US" sz="3511">
                <a:solidFill>
                  <a:srgbClr val="E7E6D9"/>
                </a:solidFill>
                <a:latin typeface="Myriad Arabic"/>
                <a:ea typeface="Myriad Arabic"/>
                <a:cs typeface="Myriad Arabic"/>
                <a:sym typeface="Myriad Arabic"/>
              </a:rPr>
              <a:t>Mâtu</a:t>
            </a:r>
            <a:r>
              <a:rPr lang="en-US" sz="3511">
                <a:solidFill>
                  <a:srgbClr val="E7E6D9"/>
                </a:solidFill>
                <a:latin typeface="Myriad Arabic"/>
                <a:ea typeface="Myriad Arabic"/>
                <a:cs typeface="Myriad Arabic"/>
                <a:sym typeface="Myriad Arabic"/>
              </a:rPr>
              <a:t>rîdî: Aklın vahiy öncesinde Allah'ın varlığını kavrayabileceğini savundu; akıl ile vahiy uyumludur Mu'tezile: Aklı öncelikli kabul ederek adalet, iyilik gibi kavramların akılla bilinebileceğini söyledi Eş'arî: Vahyin önceliğini vurguladı; aklın vahyi doğru anlaması için gerekli olduğunu kabul etti </a:t>
            </a:r>
          </a:p>
          <a:p>
            <a:pPr algn="l">
              <a:lnSpc>
                <a:spcPts val="4208"/>
              </a:lnSpc>
            </a:pPr>
            <a:r>
              <a:rPr lang="en-US" sz="3691">
                <a:solidFill>
                  <a:srgbClr val="E7E6D9"/>
                </a:solidFill>
                <a:latin typeface="Myriad Arabic"/>
                <a:ea typeface="Myriad Arabic"/>
                <a:cs typeface="Myriad Arabic"/>
                <a:sym typeface="Myriad Arabic"/>
              </a:rPr>
              <a:t>Felsefî geleneğin temsilcileri (İbn Rüşd, Farabî), aklı ve felsefeyi vahiy ışığında geliştirmeye çalışt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496669" y="1673059"/>
            <a:ext cx="10423872" cy="1193800"/>
          </a:xfrm>
          <a:prstGeom prst="rect">
            <a:avLst/>
          </a:prstGeom>
        </p:spPr>
        <p:txBody>
          <a:bodyPr anchor="t" rtlCol="false" tIns="0" lIns="0" bIns="0" rIns="0">
            <a:spAutoFit/>
          </a:bodyPr>
          <a:lstStyle/>
          <a:p>
            <a:pPr algn="ctr">
              <a:lnSpc>
                <a:spcPts val="9800"/>
              </a:lnSpc>
              <a:spcBef>
                <a:spcPct val="0"/>
              </a:spcBef>
            </a:pPr>
            <a:r>
              <a:rPr lang="en-US" sz="7000">
                <a:solidFill>
                  <a:srgbClr val="E7E6D9"/>
                </a:solidFill>
                <a:latin typeface="Berkshire Swash"/>
                <a:ea typeface="Berkshire Swash"/>
                <a:cs typeface="Berkshire Swash"/>
                <a:sym typeface="Berkshire Swash"/>
              </a:rPr>
              <a:t>Günü</a:t>
            </a:r>
            <a:r>
              <a:rPr lang="en-US" sz="7000">
                <a:solidFill>
                  <a:srgbClr val="E7E6D9"/>
                </a:solidFill>
                <a:latin typeface="Berkshire Swash"/>
                <a:ea typeface="Berkshire Swash"/>
                <a:cs typeface="Berkshire Swash"/>
                <a:sym typeface="Berkshire Swash"/>
              </a:rPr>
              <a:t>müzde Akıl ve Vahiy </a:t>
            </a:r>
          </a:p>
        </p:txBody>
      </p:sp>
      <p:sp>
        <p:nvSpPr>
          <p:cNvPr name="TextBox 4" id="4"/>
          <p:cNvSpPr txBox="true"/>
          <p:nvPr/>
        </p:nvSpPr>
        <p:spPr>
          <a:xfrm rot="0">
            <a:off x="1440180" y="3556425"/>
            <a:ext cx="13863677" cy="3510306"/>
          </a:xfrm>
          <a:prstGeom prst="rect">
            <a:avLst/>
          </a:prstGeom>
        </p:spPr>
        <p:txBody>
          <a:bodyPr anchor="t" rtlCol="false" tIns="0" lIns="0" bIns="0" rIns="0">
            <a:spAutoFit/>
          </a:bodyPr>
          <a:lstStyle/>
          <a:p>
            <a:pPr algn="ctr">
              <a:lnSpc>
                <a:spcPts val="5493"/>
              </a:lnSpc>
              <a:spcBef>
                <a:spcPct val="0"/>
              </a:spcBef>
            </a:pPr>
            <a:r>
              <a:rPr lang="en-US" sz="3923">
                <a:solidFill>
                  <a:srgbClr val="E7E6D9"/>
                </a:solidFill>
                <a:latin typeface="Myriad Arabic"/>
                <a:ea typeface="Myriad Arabic"/>
                <a:cs typeface="Myriad Arabic"/>
                <a:sym typeface="Myriad Arabic"/>
              </a:rPr>
              <a:t>Bilims</a:t>
            </a:r>
            <a:r>
              <a:rPr lang="en-US" sz="3923">
                <a:solidFill>
                  <a:srgbClr val="E7E6D9"/>
                </a:solidFill>
                <a:latin typeface="Myriad Arabic"/>
                <a:ea typeface="Myriad Arabic"/>
                <a:cs typeface="Myriad Arabic"/>
                <a:sym typeface="Myriad Arabic"/>
              </a:rPr>
              <a:t>el gelişmeler ve modern hayat, aklın rolünü daha görünür kıldı; dinî kaynaklar bu gelişmeleri teşvik eder Akıl, teknolojiyi ve bilimi üretir; vahiy ise etik ilkeler ve anlam sağlar Eğitimde ve toplumsal hayatta aklın ve vahyin birlikte öğretilmesi gerektiği vurgulanır Gençler için: soru sormak, araştırmak ve öğrenmek dînî bir sorumluluktur; vahiy bu çabayı yönlendirir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DAG0lThbLto</dc:identifier>
  <dcterms:modified xsi:type="dcterms:W3CDTF">2011-08-01T06:04:30Z</dcterms:modified>
  <cp:revision>1</cp:revision>
  <dc:title>Yellow Green Pastel Islamic Frame Islamic Perspective on Daily Life Presentation</dc:title>
</cp:coreProperties>
</file>

<file path=docProps/thumbnail.jpeg>
</file>